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8" r:id="rId7"/>
    <p:sldId id="267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t.wikipedia.org/wiki/File:Stemma_unipi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it.wikipedia.org/wiki/File:Stemma_unipi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380C1-F7E7-44F3-90C2-E63478495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384" y="1788454"/>
            <a:ext cx="9650028" cy="2098226"/>
          </a:xfrm>
        </p:spPr>
        <p:txBody>
          <a:bodyPr/>
          <a:lstStyle/>
          <a:p>
            <a:r>
              <a:rPr lang="en-US" sz="5400" dirty="0"/>
              <a:t>Midterm</a:t>
            </a:r>
            <a:r>
              <a:rPr lang="it-IT" sz="5400" dirty="0"/>
              <a:t> 3 – assignment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D299FE1-4EB8-4E6B-8635-C22D1B85C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Autoencoders</a:t>
            </a:r>
            <a:endParaRPr lang="it-IT" sz="2400" dirty="0"/>
          </a:p>
          <a:p>
            <a:endParaRPr lang="it-IT" sz="900" dirty="0"/>
          </a:p>
          <a:p>
            <a:r>
              <a:rPr lang="it-IT" sz="1600" dirty="0" err="1"/>
              <a:t>shallow</a:t>
            </a:r>
            <a:r>
              <a:rPr lang="it-IT" sz="1600" dirty="0"/>
              <a:t> – deep – </a:t>
            </a:r>
            <a:r>
              <a:rPr lang="it-IT" sz="1600" dirty="0" err="1"/>
              <a:t>contractive</a:t>
            </a:r>
            <a:r>
              <a:rPr lang="it-IT" sz="1600" dirty="0"/>
              <a:t> – </a:t>
            </a:r>
            <a:r>
              <a:rPr lang="it-IT" sz="1600" dirty="0" err="1"/>
              <a:t>denoising</a:t>
            </a:r>
            <a:r>
              <a:rPr lang="it-IT" sz="1600" dirty="0"/>
              <a:t> – </a:t>
            </a:r>
            <a:r>
              <a:rPr lang="it-IT" sz="1600" dirty="0" err="1"/>
              <a:t>convolutional</a:t>
            </a:r>
            <a:r>
              <a:rPr lang="it-IT" sz="1600" dirty="0"/>
              <a:t> - </a:t>
            </a:r>
            <a:r>
              <a:rPr lang="it-IT" sz="1600" dirty="0" err="1"/>
              <a:t>randomized</a:t>
            </a:r>
            <a:endParaRPr lang="it-IT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EEA407-B17A-4792-8C4F-7F900556EEAA}"/>
              </a:ext>
            </a:extLst>
          </p:cNvPr>
          <p:cNvSpPr txBox="1"/>
          <p:nvPr/>
        </p:nvSpPr>
        <p:spPr>
          <a:xfrm>
            <a:off x="648070" y="5605332"/>
            <a:ext cx="216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Pasquali Alex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467F10A-00CC-448D-BD2D-DFA5CEC1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82722" y="1514668"/>
            <a:ext cx="1026039" cy="104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0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B76B74-0955-489E-AE14-94EBC40BDB44}"/>
              </a:ext>
            </a:extLst>
          </p:cNvPr>
          <p:cNvSpPr txBox="1"/>
          <p:nvPr/>
        </p:nvSpPr>
        <p:spPr>
          <a:xfrm>
            <a:off x="1286202" y="180038"/>
            <a:ext cx="2654424" cy="646331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Contractive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497116-626F-48FC-B196-4185F7FF40AD}"/>
              </a:ext>
            </a:extLst>
          </p:cNvPr>
          <p:cNvSpPr txBox="1"/>
          <p:nvPr/>
        </p:nvSpPr>
        <p:spPr>
          <a:xfrm>
            <a:off x="1331849" y="4471704"/>
            <a:ext cx="2654424" cy="646331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Denoising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F2E24F2-0652-4892-907F-81193F56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592" y="4471704"/>
            <a:ext cx="6465202" cy="21524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E934CF-51B1-4917-ABE3-DB062C6FD2A3}"/>
              </a:ext>
            </a:extLst>
          </p:cNvPr>
          <p:cNvSpPr txBox="1"/>
          <p:nvPr/>
        </p:nvSpPr>
        <p:spPr>
          <a:xfrm>
            <a:off x="897016" y="1024992"/>
            <a:ext cx="3432796" cy="132343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Subclassed </a:t>
            </a:r>
            <a:r>
              <a:rPr lang="en-US" sz="1600" dirty="0" err="1">
                <a:solidFill>
                  <a:schemeClr val="tx2"/>
                </a:solidFill>
              </a:rPr>
              <a:t>Pytorch’s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MSELoss</a:t>
            </a:r>
            <a:r>
              <a:rPr lang="en-US" sz="1600" dirty="0">
                <a:solidFill>
                  <a:schemeClr val="tx2"/>
                </a:solidFill>
              </a:rPr>
              <a:t> to use another function I created: </a:t>
            </a:r>
            <a:r>
              <a:rPr lang="en-US" sz="1600" dirty="0" err="1">
                <a:solidFill>
                  <a:schemeClr val="tx2"/>
                </a:solidFill>
              </a:rPr>
              <a:t>contractive_loss</a:t>
            </a:r>
            <a:endParaRPr lang="en-US" sz="1600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criterion = </a:t>
            </a:r>
            <a:r>
              <a:rPr lang="en-US" sz="1600" dirty="0" err="1">
                <a:solidFill>
                  <a:schemeClr val="tx2"/>
                </a:solidFill>
              </a:rPr>
              <a:t>ContractiveLoss</a:t>
            </a:r>
            <a:r>
              <a:rPr lang="en-US" sz="1600" dirty="0">
                <a:solidFill>
                  <a:schemeClr val="tx2"/>
                </a:solidFill>
              </a:rPr>
              <a:t>(…)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3197B3D-01F9-4565-A1F2-49D7F158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82" y="3014714"/>
            <a:ext cx="3562863" cy="82857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785212-61D5-4CD9-9F38-ABFC2155C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592" y="180038"/>
            <a:ext cx="6882312" cy="3903401"/>
          </a:xfrm>
          <a:prstGeom prst="rect">
            <a:avLst/>
          </a:prstGeom>
        </p:spPr>
      </p:pic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B6E1F2DA-859B-4293-AF6F-D544694B0A92}"/>
              </a:ext>
            </a:extLst>
          </p:cNvPr>
          <p:cNvSpPr/>
          <p:nvPr/>
        </p:nvSpPr>
        <p:spPr>
          <a:xfrm>
            <a:off x="2458055" y="2461073"/>
            <a:ext cx="310718" cy="440999"/>
          </a:xfrm>
          <a:prstGeom prst="down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ABC440A-1A10-4DC5-9F82-BD28D3140DC7}"/>
              </a:ext>
            </a:extLst>
          </p:cNvPr>
          <p:cNvSpPr txBox="1"/>
          <p:nvPr/>
        </p:nvSpPr>
        <p:spPr>
          <a:xfrm>
            <a:off x="802089" y="2749718"/>
            <a:ext cx="1145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 normally: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0FE034-935B-4946-8405-89EE8343B46B}"/>
              </a:ext>
            </a:extLst>
          </p:cNvPr>
          <p:cNvSpPr txBox="1"/>
          <p:nvPr/>
        </p:nvSpPr>
        <p:spPr>
          <a:xfrm>
            <a:off x="942663" y="5300733"/>
            <a:ext cx="3432796" cy="132343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Subclassed </a:t>
            </a:r>
            <a:r>
              <a:rPr lang="en-US" sz="1600" dirty="0" err="1">
                <a:solidFill>
                  <a:schemeClr val="tx2"/>
                </a:solidFill>
              </a:rPr>
              <a:t>Pytorch’s</a:t>
            </a:r>
            <a:r>
              <a:rPr lang="en-US" sz="1600" dirty="0">
                <a:solidFill>
                  <a:schemeClr val="tx2"/>
                </a:solidFill>
              </a:rPr>
              <a:t> MNIST dataset to load all data in GPU memory at once, to speed up performance.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Then create targets as a copy of data and add noise to the latter</a:t>
            </a:r>
          </a:p>
        </p:txBody>
      </p:sp>
    </p:spTree>
    <p:extLst>
      <p:ext uri="{BB962C8B-B14F-4D97-AF65-F5344CB8AC3E}">
        <p14:creationId xmlns:p14="http://schemas.microsoft.com/office/powerpoint/2010/main" val="150882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ADF400-6103-470F-A6E1-142E35BC9C74}"/>
              </a:ext>
            </a:extLst>
          </p:cNvPr>
          <p:cNvSpPr txBox="1"/>
          <p:nvPr/>
        </p:nvSpPr>
        <p:spPr>
          <a:xfrm>
            <a:off x="1286202" y="180038"/>
            <a:ext cx="3072734" cy="646331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Convolutional</a:t>
            </a:r>
          </a:p>
        </p:txBody>
      </p:sp>
      <p:pic>
        <p:nvPicPr>
          <p:cNvPr id="1026" name="Picture 2" descr="The structure of proposed Convolutional AutoEncoders (CAE) for MNIST.... |  Download Scientific Diagram">
            <a:extLst>
              <a:ext uri="{FF2B5EF4-FFF2-40B4-BE49-F238E27FC236}">
                <a16:creationId xmlns:a16="http://schemas.microsoft.com/office/drawing/2014/main" id="{3A4BDF63-2BF0-4AC4-8207-B76CE9E7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02" y="1071564"/>
            <a:ext cx="4971723" cy="181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FC895E-6FAF-4795-B303-718A7CC79393}"/>
              </a:ext>
            </a:extLst>
          </p:cNvPr>
          <p:cNvSpPr txBox="1"/>
          <p:nvPr/>
        </p:nvSpPr>
        <p:spPr>
          <a:xfrm>
            <a:off x="6427803" y="1071564"/>
            <a:ext cx="5601439" cy="181588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General architecture: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Conv layers with </a:t>
            </a:r>
            <a:r>
              <a:rPr lang="en-US" sz="1600" dirty="0" err="1">
                <a:solidFill>
                  <a:schemeClr val="tx2"/>
                </a:solidFill>
              </a:rPr>
              <a:t>ReLU</a:t>
            </a:r>
            <a:r>
              <a:rPr lang="en-US" sz="1600" dirty="0">
                <a:solidFill>
                  <a:schemeClr val="tx2"/>
                </a:solidFill>
              </a:rPr>
              <a:t>: keep same area, </a:t>
            </a:r>
            <a:r>
              <a:rPr lang="en-US" sz="1600" dirty="0">
                <a:solidFill>
                  <a:schemeClr val="tx2"/>
                </a:solidFill>
                <a:sym typeface="Wingdings" panose="05000000000000000000" pitchFamily="2" charset="2"/>
              </a:rPr>
              <a:t>increasing number of filters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  <a:sym typeface="Wingdings" panose="05000000000000000000" pitchFamily="2" charset="2"/>
              </a:rPr>
              <a:t>Max pooling (cause of the area reduction)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  <a:sym typeface="Wingdings" panose="05000000000000000000" pitchFamily="2" charset="2"/>
              </a:rPr>
              <a:t>Fully connected layer in the center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  <a:sym typeface="Wingdings" panose="05000000000000000000" pitchFamily="2" charset="2"/>
              </a:rPr>
              <a:t>Decoder: deconvolutions with decreasing number of filters to restore the original dimension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141134-2A7C-4034-9F09-13EE18F44EF4}"/>
              </a:ext>
            </a:extLst>
          </p:cNvPr>
          <p:cNvSpPr txBox="1"/>
          <p:nvPr/>
        </p:nvSpPr>
        <p:spPr>
          <a:xfrm>
            <a:off x="1286202" y="3205186"/>
            <a:ext cx="3072734" cy="646331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Randomized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EE95686-4D67-4EA8-8EE7-B4EDD8C7C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02" y="3967371"/>
            <a:ext cx="3430829" cy="277626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B5D974-B5E6-4407-92B0-E9E2A2CB6000}"/>
              </a:ext>
            </a:extLst>
          </p:cNvPr>
          <p:cNvSpPr txBox="1"/>
          <p:nvPr/>
        </p:nvSpPr>
        <p:spPr>
          <a:xfrm>
            <a:off x="4909351" y="3970554"/>
            <a:ext cx="7119891" cy="156966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For each layer of your deep randomized autoencoder: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Create a shallow AE with the latent dimension equal to the current layer’s one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Randomly initialize the weight matrices of encoder and decoder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Train shallow AE keeping </a:t>
            </a:r>
            <a:r>
              <a:rPr lang="en-US" sz="1600" b="1" dirty="0">
                <a:solidFill>
                  <a:schemeClr val="tx2"/>
                </a:solidFill>
              </a:rPr>
              <a:t>encoder’s weights fixed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Copy decoder’s weights W</a:t>
            </a:r>
            <a:r>
              <a:rPr lang="en-US" sz="1600" baseline="-25000" dirty="0">
                <a:solidFill>
                  <a:schemeClr val="tx2"/>
                </a:solidFill>
              </a:rPr>
              <a:t>d</a:t>
            </a:r>
            <a:r>
              <a:rPr lang="en-US" sz="1600" dirty="0">
                <a:solidFill>
                  <a:schemeClr val="tx2"/>
                </a:solidFill>
              </a:rPr>
              <a:t> in the correct layer of the </a:t>
            </a:r>
            <a:r>
              <a:rPr lang="en-US" sz="1600" b="1" dirty="0">
                <a:solidFill>
                  <a:schemeClr val="tx2"/>
                </a:solidFill>
              </a:rPr>
              <a:t>deep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b="1" i="1" dirty="0">
                <a:solidFill>
                  <a:schemeClr val="tx2"/>
                </a:solidFill>
              </a:rPr>
              <a:t>decoder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Copy W</a:t>
            </a:r>
            <a:r>
              <a:rPr lang="en-US" sz="1600" baseline="-25000" dirty="0">
                <a:solidFill>
                  <a:schemeClr val="tx2"/>
                </a:solidFill>
              </a:rPr>
              <a:t>d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transpose </a:t>
            </a:r>
            <a:r>
              <a:rPr lang="en-US" sz="1600" dirty="0">
                <a:solidFill>
                  <a:schemeClr val="tx2"/>
                </a:solidFill>
              </a:rPr>
              <a:t>in the correct layer of the </a:t>
            </a:r>
            <a:r>
              <a:rPr lang="en-US" sz="1600" b="1" dirty="0">
                <a:solidFill>
                  <a:schemeClr val="tx2"/>
                </a:solidFill>
              </a:rPr>
              <a:t>deep </a:t>
            </a:r>
            <a:r>
              <a:rPr lang="en-US" sz="1600" b="1" i="1" dirty="0">
                <a:solidFill>
                  <a:schemeClr val="tx2"/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09248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90A70C-4F7D-4734-8266-8236863CD109}"/>
              </a:ext>
            </a:extLst>
          </p:cNvPr>
          <p:cNvSpPr txBox="1"/>
          <p:nvPr/>
        </p:nvSpPr>
        <p:spPr>
          <a:xfrm>
            <a:off x="3154305" y="180037"/>
            <a:ext cx="2122824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Basic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EA9AEB4-1FEC-494A-9412-CD059E8D5BCD}"/>
              </a:ext>
            </a:extLst>
          </p:cNvPr>
          <p:cNvSpPr txBox="1"/>
          <p:nvPr/>
        </p:nvSpPr>
        <p:spPr>
          <a:xfrm>
            <a:off x="6249232" y="180037"/>
            <a:ext cx="2376256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Contractive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804CF2-577C-4A2A-9AB2-F3BBCCBC5CDD}"/>
              </a:ext>
            </a:extLst>
          </p:cNvPr>
          <p:cNvSpPr txBox="1"/>
          <p:nvPr/>
        </p:nvSpPr>
        <p:spPr>
          <a:xfrm>
            <a:off x="9537274" y="180037"/>
            <a:ext cx="2115844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Denoising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852C45-B5DF-4DCD-A9B5-B17A62ADDF55}"/>
              </a:ext>
            </a:extLst>
          </p:cNvPr>
          <p:cNvSpPr txBox="1"/>
          <p:nvPr/>
        </p:nvSpPr>
        <p:spPr>
          <a:xfrm>
            <a:off x="816105" y="1756672"/>
            <a:ext cx="1536478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Shallow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B429D9B-4877-4956-B47F-6DEEB1CB7AED}"/>
              </a:ext>
            </a:extLst>
          </p:cNvPr>
          <p:cNvSpPr txBox="1"/>
          <p:nvPr/>
        </p:nvSpPr>
        <p:spPr>
          <a:xfrm>
            <a:off x="816105" y="4868129"/>
            <a:ext cx="1536478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Deep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6613197-505F-4B53-B140-13430039A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18" y="803723"/>
            <a:ext cx="3036398" cy="242911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F5C32E7-3562-4CC4-8C70-C2A46F08D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162" y="803723"/>
            <a:ext cx="3036397" cy="242911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08E2B80-1DB8-4002-B4CC-A5FC27D3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998" y="803723"/>
            <a:ext cx="3036397" cy="242911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02B0DA3-75A8-4F3E-A4F4-A3A4B67C1D2B}"/>
              </a:ext>
            </a:extLst>
          </p:cNvPr>
          <p:cNvSpPr txBox="1"/>
          <p:nvPr/>
        </p:nvSpPr>
        <p:spPr>
          <a:xfrm>
            <a:off x="2697518" y="3333307"/>
            <a:ext cx="303639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Classification accuracy: 91,03%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6DD00E7-9BC0-432A-92E3-40F50B58BDC5}"/>
              </a:ext>
            </a:extLst>
          </p:cNvPr>
          <p:cNvSpPr txBox="1"/>
          <p:nvPr/>
        </p:nvSpPr>
        <p:spPr>
          <a:xfrm>
            <a:off x="5919162" y="3333307"/>
            <a:ext cx="303639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Classification accuracy: 91,49%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ADABB41-8F0F-4B3F-8DE8-0EB0E6274A76}"/>
              </a:ext>
            </a:extLst>
          </p:cNvPr>
          <p:cNvSpPr txBox="1"/>
          <p:nvPr/>
        </p:nvSpPr>
        <p:spPr>
          <a:xfrm>
            <a:off x="9076997" y="3333307"/>
            <a:ext cx="303639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Classification accuracy: 91,89%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DB917DC0-C19E-4420-8F8B-99145A3FA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518" y="3915180"/>
            <a:ext cx="3036398" cy="242911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B0BAAC6-E27C-405D-9D7A-6C5506EDF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163" y="3915181"/>
            <a:ext cx="3036396" cy="2429117"/>
          </a:xfrm>
          <a:prstGeom prst="rect">
            <a:avLst/>
          </a:prstGeom>
        </p:spPr>
      </p:pic>
      <p:pic>
        <p:nvPicPr>
          <p:cNvPr id="30" name="Immagine 29" descr="Immagine che contiene mappa&#10;&#10;Descrizione generata automaticamente">
            <a:extLst>
              <a:ext uri="{FF2B5EF4-FFF2-40B4-BE49-F238E27FC236}">
                <a16:creationId xmlns:a16="http://schemas.microsoft.com/office/drawing/2014/main" id="{CE103D60-96BC-4C2D-808B-14566688C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997" y="3915180"/>
            <a:ext cx="3036396" cy="2429117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BE4163A-5E93-44E1-A6FC-0F7ED353EBBE}"/>
              </a:ext>
            </a:extLst>
          </p:cNvPr>
          <p:cNvSpPr txBox="1"/>
          <p:nvPr/>
        </p:nvSpPr>
        <p:spPr>
          <a:xfrm>
            <a:off x="2697518" y="6418341"/>
            <a:ext cx="303639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Classification accuracy: 90,02%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11A29BB-9151-48CF-A414-AADF27AB4109}"/>
              </a:ext>
            </a:extLst>
          </p:cNvPr>
          <p:cNvSpPr txBox="1"/>
          <p:nvPr/>
        </p:nvSpPr>
        <p:spPr>
          <a:xfrm>
            <a:off x="5919162" y="6418341"/>
            <a:ext cx="303639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Classification accuracy: 87,57%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11E9EBD-DC7C-4C05-9333-497185B3FD84}"/>
              </a:ext>
            </a:extLst>
          </p:cNvPr>
          <p:cNvSpPr txBox="1"/>
          <p:nvPr/>
        </p:nvSpPr>
        <p:spPr>
          <a:xfrm>
            <a:off x="9076995" y="6418341"/>
            <a:ext cx="303639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Classification accuracy: 88,57%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DC4E6DFE-556B-45A3-8553-0FC1EB50B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159" y="2483246"/>
            <a:ext cx="676369" cy="2181529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4023085-2A94-4966-B84B-78FDBFD6D001}"/>
              </a:ext>
            </a:extLst>
          </p:cNvPr>
          <p:cNvSpPr txBox="1"/>
          <p:nvPr/>
        </p:nvSpPr>
        <p:spPr>
          <a:xfrm>
            <a:off x="816105" y="180037"/>
            <a:ext cx="1536478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Std AEs</a:t>
            </a:r>
          </a:p>
        </p:txBody>
      </p:sp>
    </p:spTree>
    <p:extLst>
      <p:ext uri="{BB962C8B-B14F-4D97-AF65-F5344CB8AC3E}">
        <p14:creationId xmlns:p14="http://schemas.microsoft.com/office/powerpoint/2010/main" val="354051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90A70C-4F7D-4734-8266-8236863CD109}"/>
              </a:ext>
            </a:extLst>
          </p:cNvPr>
          <p:cNvSpPr txBox="1"/>
          <p:nvPr/>
        </p:nvSpPr>
        <p:spPr>
          <a:xfrm>
            <a:off x="2740664" y="180037"/>
            <a:ext cx="2579611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Shallow Conv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EA9AEB4-1FEC-494A-9412-CD059E8D5BCD}"/>
              </a:ext>
            </a:extLst>
          </p:cNvPr>
          <p:cNvSpPr txBox="1"/>
          <p:nvPr/>
        </p:nvSpPr>
        <p:spPr>
          <a:xfrm>
            <a:off x="6148023" y="180037"/>
            <a:ext cx="2376256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Deep Conv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804CF2-577C-4A2A-9AB2-F3BBCCBC5CDD}"/>
              </a:ext>
            </a:extLst>
          </p:cNvPr>
          <p:cNvSpPr txBox="1"/>
          <p:nvPr/>
        </p:nvSpPr>
        <p:spPr>
          <a:xfrm>
            <a:off x="9537274" y="180037"/>
            <a:ext cx="2115844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Randomized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852C45-B5DF-4DCD-A9B5-B17A62ADDF55}"/>
              </a:ext>
            </a:extLst>
          </p:cNvPr>
          <p:cNvSpPr txBox="1"/>
          <p:nvPr/>
        </p:nvSpPr>
        <p:spPr>
          <a:xfrm>
            <a:off x="766260" y="1738917"/>
            <a:ext cx="1536478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Basic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B429D9B-4877-4956-B47F-6DEEB1CB7AED}"/>
              </a:ext>
            </a:extLst>
          </p:cNvPr>
          <p:cNvSpPr txBox="1"/>
          <p:nvPr/>
        </p:nvSpPr>
        <p:spPr>
          <a:xfrm>
            <a:off x="766260" y="4850374"/>
            <a:ext cx="1696166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Denoising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DC4E6DFE-556B-45A3-8553-0FC1EB50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14" y="2465491"/>
            <a:ext cx="676369" cy="2181529"/>
          </a:xfrm>
          <a:prstGeom prst="rect">
            <a:avLst/>
          </a:prstGeom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CF3738D3-1EF2-4F36-80AF-224CDB04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69" y="801625"/>
            <a:ext cx="3034800" cy="242784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C13A904-F4BE-4469-8A46-2857D391E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50" y="801625"/>
            <a:ext cx="3034801" cy="242784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5099409-88A6-4C08-92A4-802FE30836C2}"/>
              </a:ext>
            </a:extLst>
          </p:cNvPr>
          <p:cNvSpPr txBox="1"/>
          <p:nvPr/>
        </p:nvSpPr>
        <p:spPr>
          <a:xfrm>
            <a:off x="2512271" y="3333307"/>
            <a:ext cx="303639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Classification accuracy: 91,11%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6592B9F-A2CA-4427-9792-29950798710F}"/>
              </a:ext>
            </a:extLst>
          </p:cNvPr>
          <p:cNvSpPr txBox="1"/>
          <p:nvPr/>
        </p:nvSpPr>
        <p:spPr>
          <a:xfrm>
            <a:off x="5733915" y="3333307"/>
            <a:ext cx="303639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Classification accuracy: 92,73%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E873772-89E6-410C-9D93-FA3E758DE443}"/>
              </a:ext>
            </a:extLst>
          </p:cNvPr>
          <p:cNvSpPr txBox="1"/>
          <p:nvPr/>
        </p:nvSpPr>
        <p:spPr>
          <a:xfrm>
            <a:off x="2512271" y="6418341"/>
            <a:ext cx="303639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Classification accuracy: 91,77%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333DA3D-77CA-4751-9F63-1A2816A9C4EF}"/>
              </a:ext>
            </a:extLst>
          </p:cNvPr>
          <p:cNvSpPr txBox="1"/>
          <p:nvPr/>
        </p:nvSpPr>
        <p:spPr>
          <a:xfrm>
            <a:off x="5733915" y="6418341"/>
            <a:ext cx="303639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Classification accuracy: 93,60%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8090168-ECEF-4823-AAED-0179E7112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271" y="4024277"/>
            <a:ext cx="3040896" cy="2280672"/>
          </a:xfrm>
          <a:prstGeom prst="rect">
            <a:avLst/>
          </a:prstGeom>
        </p:spPr>
      </p:pic>
      <p:pic>
        <p:nvPicPr>
          <p:cNvPr id="15" name="Immagine 14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EED70A38-5DBD-48C2-B90E-F2FE287B9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55" y="4024277"/>
            <a:ext cx="3040896" cy="2280672"/>
          </a:xfrm>
          <a:prstGeom prst="rect">
            <a:avLst/>
          </a:prstGeom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295A087F-59C2-46A3-92D8-C6EB97C6D166}"/>
              </a:ext>
            </a:extLst>
          </p:cNvPr>
          <p:cNvCxnSpPr>
            <a:cxnSpLocks/>
          </p:cNvCxnSpPr>
          <p:nvPr/>
        </p:nvCxnSpPr>
        <p:spPr>
          <a:xfrm>
            <a:off x="8976508" y="0"/>
            <a:ext cx="0" cy="6858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12F08199-DE5E-464D-8780-44790B8968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795" y="3429000"/>
            <a:ext cx="3034802" cy="2276102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9B27C04-F169-4C6B-8FC1-7FC31E4F0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7795" y="801625"/>
            <a:ext cx="3034802" cy="2427842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3677988-BC1F-4FC6-BE31-9211318A6849}"/>
              </a:ext>
            </a:extLst>
          </p:cNvPr>
          <p:cNvSpPr txBox="1"/>
          <p:nvPr/>
        </p:nvSpPr>
        <p:spPr>
          <a:xfrm>
            <a:off x="9077795" y="6056375"/>
            <a:ext cx="3036398" cy="3385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Classification accuracy: 88,46%</a:t>
            </a:r>
          </a:p>
        </p:txBody>
      </p:sp>
    </p:spTree>
    <p:extLst>
      <p:ext uri="{BB962C8B-B14F-4D97-AF65-F5344CB8AC3E}">
        <p14:creationId xmlns:p14="http://schemas.microsoft.com/office/powerpoint/2010/main" val="322706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9663C0-267A-4112-8A8C-5A808926D9B3}"/>
              </a:ext>
            </a:extLst>
          </p:cNvPr>
          <p:cNvSpPr txBox="1"/>
          <p:nvPr/>
        </p:nvSpPr>
        <p:spPr>
          <a:xfrm>
            <a:off x="817200" y="180000"/>
            <a:ext cx="2716113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Image occlusion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142A85-6449-44F2-BC3C-3C033344B3AE}"/>
              </a:ext>
            </a:extLst>
          </p:cNvPr>
          <p:cNvSpPr txBox="1"/>
          <p:nvPr/>
        </p:nvSpPr>
        <p:spPr>
          <a:xfrm>
            <a:off x="885451" y="1067804"/>
            <a:ext cx="2239490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Shallow Conv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456AF61-BEE6-4BD0-96BB-E4421768EF24}"/>
              </a:ext>
            </a:extLst>
          </p:cNvPr>
          <p:cNvSpPr/>
          <p:nvPr/>
        </p:nvSpPr>
        <p:spPr>
          <a:xfrm>
            <a:off x="3188898" y="1177946"/>
            <a:ext cx="688829" cy="302936"/>
          </a:xfrm>
          <a:prstGeom prst="right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F3B87BED-273F-4C2C-9C74-25C6E8F7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16" y="390485"/>
            <a:ext cx="2496386" cy="1872290"/>
          </a:xfrm>
          <a:prstGeom prst="rect">
            <a:avLst/>
          </a:prstGeom>
        </p:spPr>
      </p:pic>
      <p:pic>
        <p:nvPicPr>
          <p:cNvPr id="10" name="Immagine 9" descr="Immagine che contiene piazza&#10;&#10;Descrizione generata automaticamente">
            <a:extLst>
              <a:ext uri="{FF2B5EF4-FFF2-40B4-BE49-F238E27FC236}">
                <a16:creationId xmlns:a16="http://schemas.microsoft.com/office/drawing/2014/main" id="{78A1751D-8F4D-4FA7-A1C7-BA61532C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549" y="390484"/>
            <a:ext cx="2496387" cy="1872291"/>
          </a:xfrm>
          <a:prstGeom prst="rect">
            <a:avLst/>
          </a:prstGeom>
        </p:spPr>
      </p:pic>
      <p:pic>
        <p:nvPicPr>
          <p:cNvPr id="12" name="Immagine 11" descr="Immagine che contiene piazza&#10;&#10;Descrizione generata automaticamente">
            <a:extLst>
              <a:ext uri="{FF2B5EF4-FFF2-40B4-BE49-F238E27FC236}">
                <a16:creationId xmlns:a16="http://schemas.microsoft.com/office/drawing/2014/main" id="{E830BBCC-F3F9-456C-BF0F-FE0570C68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84" y="393269"/>
            <a:ext cx="2496386" cy="187229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28A5F11-2718-46A8-B4C2-688825E0F213}"/>
              </a:ext>
            </a:extLst>
          </p:cNvPr>
          <p:cNvSpPr txBox="1"/>
          <p:nvPr/>
        </p:nvSpPr>
        <p:spPr>
          <a:xfrm>
            <a:off x="885451" y="3167390"/>
            <a:ext cx="2239490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Deep Conv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E5765671-E291-4C9E-BD7A-F73993E5A7DE}"/>
              </a:ext>
            </a:extLst>
          </p:cNvPr>
          <p:cNvSpPr/>
          <p:nvPr/>
        </p:nvSpPr>
        <p:spPr>
          <a:xfrm>
            <a:off x="3188897" y="3277532"/>
            <a:ext cx="688829" cy="302936"/>
          </a:xfrm>
          <a:prstGeom prst="right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867887FA-C120-4092-9C05-2F2321517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82" y="2492855"/>
            <a:ext cx="2496387" cy="1872290"/>
          </a:xfrm>
          <a:prstGeom prst="rect">
            <a:avLst/>
          </a:prstGeom>
        </p:spPr>
      </p:pic>
      <p:pic>
        <p:nvPicPr>
          <p:cNvPr id="19" name="Immagine 18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256EE911-6DD4-4A1D-A26D-A72C06AB2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116" y="2492855"/>
            <a:ext cx="2496387" cy="187229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B1196C8-C49B-4098-B733-68937A817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2549" y="2492855"/>
            <a:ext cx="2496387" cy="187229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6A9FBAE-5618-40EF-8E8D-022CD11D3136}"/>
              </a:ext>
            </a:extLst>
          </p:cNvPr>
          <p:cNvSpPr txBox="1"/>
          <p:nvPr/>
        </p:nvSpPr>
        <p:spPr>
          <a:xfrm>
            <a:off x="885451" y="5266976"/>
            <a:ext cx="3784203" cy="523220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Manifold convergence</a:t>
            </a: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F1F9E971-A447-4933-BE22-0648A286CDA5}"/>
              </a:ext>
            </a:extLst>
          </p:cNvPr>
          <p:cNvCxnSpPr>
            <a:cxnSpLocks/>
          </p:cNvCxnSpPr>
          <p:nvPr/>
        </p:nvCxnSpPr>
        <p:spPr>
          <a:xfrm>
            <a:off x="719091" y="4472601"/>
            <a:ext cx="1147290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Immagine 35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1EB29ACF-B37F-478E-B7BF-7C4215092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488" y="4595225"/>
            <a:ext cx="2799448" cy="2099586"/>
          </a:xfrm>
          <a:prstGeom prst="rect">
            <a:avLst/>
          </a:prstGeom>
        </p:spPr>
      </p:pic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9F747545-32BD-4A6B-9167-21C20F30FDB3}"/>
              </a:ext>
            </a:extLst>
          </p:cNvPr>
          <p:cNvSpPr/>
          <p:nvPr/>
        </p:nvSpPr>
        <p:spPr>
          <a:xfrm>
            <a:off x="4968994" y="5377118"/>
            <a:ext cx="688829" cy="302936"/>
          </a:xfrm>
          <a:prstGeom prst="right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36B4D54-AA4A-4712-864E-C8CA23C0A430}"/>
              </a:ext>
            </a:extLst>
          </p:cNvPr>
          <p:cNvSpPr txBox="1"/>
          <p:nvPr/>
        </p:nvSpPr>
        <p:spPr>
          <a:xfrm>
            <a:off x="5957164" y="4743756"/>
            <a:ext cx="2799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Better visualization if AE has smaller latent dimensionality.</a:t>
            </a:r>
          </a:p>
          <a:p>
            <a:endParaRPr lang="en-US" sz="1600" dirty="0"/>
          </a:p>
          <a:p>
            <a:r>
              <a:rPr lang="en-US" sz="1600" dirty="0"/>
              <a:t>This case: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deep contractive AE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(784, 500, 200, 100, 10)</a:t>
            </a:r>
          </a:p>
        </p:txBody>
      </p:sp>
    </p:spTree>
    <p:extLst>
      <p:ext uri="{BB962C8B-B14F-4D97-AF65-F5344CB8AC3E}">
        <p14:creationId xmlns:p14="http://schemas.microsoft.com/office/powerpoint/2010/main" val="404177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734BF4-C1B9-47FC-BAEC-8EAA98AB5093}"/>
              </a:ext>
            </a:extLst>
          </p:cNvPr>
          <p:cNvSpPr txBox="1"/>
          <p:nvPr/>
        </p:nvSpPr>
        <p:spPr>
          <a:xfrm>
            <a:off x="1286201" y="357592"/>
            <a:ext cx="3960501" cy="646331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Few observations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76CE543-6B13-4DD4-87C6-EC7B16242201}"/>
              </a:ext>
            </a:extLst>
          </p:cNvPr>
          <p:cNvSpPr txBox="1"/>
          <p:nvPr/>
        </p:nvSpPr>
        <p:spPr>
          <a:xfrm>
            <a:off x="1286200" y="1294227"/>
            <a:ext cx="9170633" cy="1615827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t-SNE plots and classification accuracy are pretty good, regardless of the models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Convolutional AE are only slightly better than standard AE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Probably due to the simplicity of the images in MNIST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However they reach good results way faster than standard AE (less epochs)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Still, they need more time to perform well on image occlusion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FEB98C-790E-47E7-B54D-E9400BE23B1F}"/>
              </a:ext>
            </a:extLst>
          </p:cNvPr>
          <p:cNvSpPr txBox="1"/>
          <p:nvPr/>
        </p:nvSpPr>
        <p:spPr>
          <a:xfrm>
            <a:off x="1286200" y="3749069"/>
            <a:ext cx="4502040" cy="646331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Possible future works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94BBA1-CCFE-4C50-995C-D1852C8C7E58}"/>
              </a:ext>
            </a:extLst>
          </p:cNvPr>
          <p:cNvSpPr txBox="1"/>
          <p:nvPr/>
        </p:nvSpPr>
        <p:spPr>
          <a:xfrm>
            <a:off x="1286200" y="4687505"/>
            <a:ext cx="9170633" cy="1477328"/>
          </a:xfrm>
          <a:prstGeom prst="rect">
            <a:avLst/>
          </a:prstGeom>
          <a:noFill/>
          <a:ln w="28575" cap="rnd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Wider training and testing of randomized AE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With noisy images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With image occlusion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denoising AE for image colorization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Echo State Networks for MNIST recognition </a:t>
            </a:r>
            <a:r>
              <a:rPr lang="en-US" baseline="-25000" dirty="0"/>
              <a:t>(</a:t>
            </a:r>
            <a:r>
              <a:rPr lang="en-US" baseline="-25000" dirty="0" err="1"/>
              <a:t>Schaetti</a:t>
            </a:r>
            <a:r>
              <a:rPr lang="en-US" baseline="-25000" dirty="0"/>
              <a:t> et al.,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6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380C1-F7E7-44F3-90C2-E63478495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384" y="1788454"/>
            <a:ext cx="9650028" cy="2098226"/>
          </a:xfrm>
        </p:spPr>
        <p:txBody>
          <a:bodyPr/>
          <a:lstStyle/>
          <a:p>
            <a:r>
              <a:rPr lang="it-IT" sz="4800" dirty="0"/>
              <a:t>Thank </a:t>
            </a:r>
            <a:r>
              <a:rPr lang="it-IT" sz="4800" dirty="0" err="1"/>
              <a:t>you</a:t>
            </a:r>
            <a:r>
              <a:rPr lang="it-IT" sz="4800" dirty="0"/>
              <a:t> for </a:t>
            </a:r>
            <a:r>
              <a:rPr lang="it-IT" sz="4800" dirty="0" err="1"/>
              <a:t>your</a:t>
            </a:r>
            <a:r>
              <a:rPr lang="it-IT" sz="4800" dirty="0"/>
              <a:t> </a:t>
            </a:r>
            <a:r>
              <a:rPr lang="it-IT" sz="4800" dirty="0" err="1"/>
              <a:t>attention</a:t>
            </a:r>
            <a:endParaRPr lang="it-IT" sz="4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D299FE1-4EB8-4E6B-8635-C22D1B85C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Pasquali Alex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467F10A-00CC-448D-BD2D-DFA5CEC1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82722" y="1514668"/>
            <a:ext cx="1026039" cy="104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74376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TM10001105[[fn=Ritaglio]]</Template>
  <TotalTime>1672</TotalTime>
  <Words>387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1" baseType="lpstr">
      <vt:lpstr>Arial</vt:lpstr>
      <vt:lpstr>Franklin Gothic Book</vt:lpstr>
      <vt:lpstr>Ritaglio</vt:lpstr>
      <vt:lpstr>Midterm 3 – assignment 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Pasquali</dc:creator>
  <cp:lastModifiedBy>Alex Pasquali</cp:lastModifiedBy>
  <cp:revision>91</cp:revision>
  <dcterms:created xsi:type="dcterms:W3CDTF">2021-04-30T13:49:12Z</dcterms:created>
  <dcterms:modified xsi:type="dcterms:W3CDTF">2021-06-06T14:44:53Z</dcterms:modified>
</cp:coreProperties>
</file>